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1" r:id="rId5"/>
    <p:sldId id="258" r:id="rId6"/>
    <p:sldId id="262" r:id="rId7"/>
    <p:sldId id="263" r:id="rId8"/>
    <p:sldId id="260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53F8-A713-4501-BC24-6F78C1CB5280}" type="datetimeFigureOut">
              <a:rPr lang="en-US" smtClean="0"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EF49-8C56-4DE7-BAD9-433606776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91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53F8-A713-4501-BC24-6F78C1CB5280}" type="datetimeFigureOut">
              <a:rPr lang="en-US" smtClean="0"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EF49-8C56-4DE7-BAD9-433606776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53F8-A713-4501-BC24-6F78C1CB5280}" type="datetimeFigureOut">
              <a:rPr lang="en-US" smtClean="0"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EF49-8C56-4DE7-BAD9-433606776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0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53F8-A713-4501-BC24-6F78C1CB5280}" type="datetimeFigureOut">
              <a:rPr lang="en-US" smtClean="0"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EF49-8C56-4DE7-BAD9-433606776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54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53F8-A713-4501-BC24-6F78C1CB5280}" type="datetimeFigureOut">
              <a:rPr lang="en-US" smtClean="0"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EF49-8C56-4DE7-BAD9-433606776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89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53F8-A713-4501-BC24-6F78C1CB5280}" type="datetimeFigureOut">
              <a:rPr lang="en-US" smtClean="0"/>
              <a:t>1/12/2016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EF49-8C56-4DE7-BAD9-433606776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17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53F8-A713-4501-BC24-6F78C1CB5280}" type="datetimeFigureOut">
              <a:rPr lang="en-US" smtClean="0"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EF49-8C56-4DE7-BAD9-433606776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53F8-A713-4501-BC24-6F78C1CB5280}" type="datetimeFigureOut">
              <a:rPr lang="en-US" smtClean="0"/>
              <a:t>1/12/2016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EF49-8C56-4DE7-BAD9-433606776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92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53F8-A713-4501-BC24-6F78C1CB5280}" type="datetimeFigureOut">
              <a:rPr lang="en-US" smtClean="0"/>
              <a:t>1/12/2016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EF49-8C56-4DE7-BAD9-433606776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98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53F8-A713-4501-BC24-6F78C1CB5280}" type="datetimeFigureOut">
              <a:rPr lang="en-US" smtClean="0"/>
              <a:t>1/12/2016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EF49-8C56-4DE7-BAD9-433606776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73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53F8-A713-4501-BC24-6F78C1CB5280}" type="datetimeFigureOut">
              <a:rPr lang="en-US" smtClean="0"/>
              <a:t>1/12/2016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EF49-8C56-4DE7-BAD9-433606776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185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353F8-A713-4501-BC24-6F78C1CB5280}" type="datetimeFigureOut">
              <a:rPr lang="en-US" smtClean="0"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CEF49-8C56-4DE7-BAD9-433606776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41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jpe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31.png"/><Relationship Id="rId9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Image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05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Edge/Contour Detection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208" y="2113484"/>
            <a:ext cx="3459780" cy="160795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49" y="4144239"/>
            <a:ext cx="7856901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detection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672" y="2093537"/>
            <a:ext cx="4284328" cy="371888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703" y="2184985"/>
            <a:ext cx="3822138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86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79" y="1918260"/>
            <a:ext cx="4158162" cy="40280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774" y="2007159"/>
            <a:ext cx="4023497" cy="393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97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Denoising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418" y="2706342"/>
            <a:ext cx="6614609" cy="1615491"/>
          </a:xfrm>
        </p:spPr>
      </p:pic>
    </p:spTree>
    <p:extLst>
      <p:ext uri="{BB962C8B-B14F-4D97-AF65-F5344CB8AC3E}">
        <p14:creationId xmlns:p14="http://schemas.microsoft.com/office/powerpoint/2010/main" val="1536577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712" y="2268747"/>
            <a:ext cx="9213203" cy="3104178"/>
          </a:xfrm>
        </p:spPr>
      </p:pic>
    </p:spTree>
    <p:extLst>
      <p:ext uri="{BB962C8B-B14F-4D97-AF65-F5344CB8AC3E}">
        <p14:creationId xmlns:p14="http://schemas.microsoft.com/office/powerpoint/2010/main" val="3245543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83" y="2018581"/>
            <a:ext cx="9101614" cy="4077751"/>
          </a:xfrm>
        </p:spPr>
      </p:pic>
    </p:spTree>
    <p:extLst>
      <p:ext uri="{BB962C8B-B14F-4D97-AF65-F5344CB8AC3E}">
        <p14:creationId xmlns:p14="http://schemas.microsoft.com/office/powerpoint/2010/main" val="2535320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Transitions/Visual Effects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765240"/>
                <a:ext cx="11109385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𝑡𝑍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 = 0                                                                                                                   t = 1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765240"/>
                <a:ext cx="11109385" cy="4351338"/>
              </a:xfrm>
              <a:blipFill rotWithShape="0">
                <a:blip r:embed="rId2"/>
                <a:stretch>
                  <a:fillRect l="-1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25924"/>
            <a:ext cx="10712570" cy="231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02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Compression using SVD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SVD = Singular Value Decomposition</a:t>
                </a:r>
              </a:p>
              <a:p>
                <a:r>
                  <a:rPr lang="en-US" dirty="0" smtClean="0"/>
                  <a:t>A property of matrix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	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 smtClean="0"/>
                  <a:t>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7667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034" y="2007943"/>
            <a:ext cx="6883879" cy="28585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83" y="5300712"/>
            <a:ext cx="4710023" cy="67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80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4" y="3286791"/>
            <a:ext cx="10515600" cy="281558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142" y="0"/>
            <a:ext cx="2121383" cy="29216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6331789"/>
            <a:ext cx="1060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r = 1                                                       r = 5	                                         r = 10			r = 20                      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33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023" y="1762795"/>
            <a:ext cx="8867953" cy="2196730"/>
          </a:xfrm>
        </p:spPr>
      </p:pic>
      <p:sp>
        <p:nvSpPr>
          <p:cNvPr id="5" name="TextBox 4"/>
          <p:cNvSpPr txBox="1"/>
          <p:nvPr/>
        </p:nvSpPr>
        <p:spPr>
          <a:xfrm>
            <a:off x="957532" y="4485735"/>
            <a:ext cx="9825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Satellite images give information about natural resources, meteorological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Medical images help detect anatomical pathology (Detect cancer cells)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Video surveillance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29622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pplications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Panaroma</a:t>
            </a:r>
            <a:r>
              <a:rPr lang="en-US" dirty="0" smtClean="0"/>
              <a:t> –  an application of transformation of matrices.</a:t>
            </a:r>
          </a:p>
          <a:p>
            <a:endParaRPr lang="en-US" dirty="0" smtClean="0"/>
          </a:p>
          <a:p>
            <a:r>
              <a:rPr lang="en-US" dirty="0" smtClean="0"/>
              <a:t>Paint, Photoshop  -&gt; many image editing </a:t>
            </a:r>
            <a:r>
              <a:rPr lang="en-US" dirty="0" err="1" smtClean="0"/>
              <a:t>softwares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506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Recognition</a:t>
            </a:r>
            <a:endParaRPr lang="en-US" dirty="0"/>
          </a:p>
        </p:txBody>
      </p:sp>
      <p:pic>
        <p:nvPicPr>
          <p:cNvPr id="4" name="Content Placeholder 3" descr="rec_ver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lum brigh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54"/>
          <a:stretch>
            <a:fillRect/>
          </a:stretch>
        </p:blipFill>
        <p:spPr bwMode="auto">
          <a:xfrm>
            <a:off x="2616564" y="2228184"/>
            <a:ext cx="7217664" cy="3390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5471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Low level features:</a:t>
            </a:r>
          </a:p>
          <a:p>
            <a:pPr lvl="2"/>
            <a:r>
              <a:rPr lang="en-US" sz="2800" dirty="0" smtClean="0"/>
              <a:t>Histogram, Edges, Pixel level values, Local histograms</a:t>
            </a:r>
          </a:p>
          <a:p>
            <a:pPr marL="457200" lvl="1" indent="0">
              <a:buNone/>
            </a:pPr>
            <a:endParaRPr lang="en-US" sz="2800" dirty="0" smtClean="0"/>
          </a:p>
          <a:p>
            <a:pPr marL="457200" lvl="1" indent="0">
              <a:buNone/>
            </a:pPr>
            <a:r>
              <a:rPr lang="en-US" dirty="0" smtClean="0"/>
              <a:t>These are not good features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Change in luminosity, view point, occlusions.</a:t>
            </a:r>
          </a:p>
        </p:txBody>
      </p:sp>
    </p:spTree>
    <p:extLst>
      <p:ext uri="{BB962C8B-B14F-4D97-AF65-F5344CB8AC3E}">
        <p14:creationId xmlns:p14="http://schemas.microsoft.com/office/powerpoint/2010/main" val="2562846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 (contd.)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2175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Higher level features:</a:t>
            </a:r>
          </a:p>
          <a:p>
            <a:pPr lvl="1"/>
            <a:r>
              <a:rPr lang="en-US" dirty="0" smtClean="0"/>
              <a:t>SIFT (Scale Invariant Feature Transform)</a:t>
            </a:r>
          </a:p>
          <a:p>
            <a:pPr lvl="2"/>
            <a:r>
              <a:rPr lang="en-US" dirty="0" smtClean="0"/>
              <a:t>Invariant to scale, rotation, occlusions</a:t>
            </a:r>
          </a:p>
          <a:p>
            <a:pPr lvl="2"/>
            <a:r>
              <a:rPr lang="en-US" dirty="0" smtClean="0"/>
              <a:t>Base of modern computer vision research.</a:t>
            </a:r>
          </a:p>
          <a:p>
            <a:pPr lvl="2"/>
            <a:r>
              <a:rPr lang="en-US" dirty="0" smtClean="0"/>
              <a:t>Proposed by Lowe, 2004 , 33146 citations till date.</a:t>
            </a:r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65808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98" y="365125"/>
            <a:ext cx="9855003" cy="6077253"/>
          </a:xfrm>
        </p:spPr>
      </p:pic>
    </p:spTree>
    <p:extLst>
      <p:ext uri="{BB962C8B-B14F-4D97-AF65-F5344CB8AC3E}">
        <p14:creationId xmlns:p14="http://schemas.microsoft.com/office/powerpoint/2010/main" val="3478097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fig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329" y="1423269"/>
            <a:ext cx="8436634" cy="4365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9172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525" y="664233"/>
            <a:ext cx="9023230" cy="538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8314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</a:t>
            </a:r>
            <a:r>
              <a:rPr lang="en-US" dirty="0" err="1" smtClean="0"/>
              <a:t>Recogniton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hexho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37556"/>
            <a:ext cx="2286000" cy="22860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001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037556"/>
            <a:ext cx="2286000" cy="22860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022_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037556"/>
            <a:ext cx="2286000" cy="22860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brodatz2_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552156"/>
            <a:ext cx="257175" cy="257175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brodatz2_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4552156"/>
            <a:ext cx="257175" cy="257175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rodatz2_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4552156"/>
            <a:ext cx="257175" cy="257175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hexholes_patch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552156"/>
            <a:ext cx="271463" cy="268288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exholes_patch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552156"/>
            <a:ext cx="268288" cy="265113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exholes_patch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552156"/>
            <a:ext cx="271463" cy="268288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brodatz1_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552156"/>
            <a:ext cx="257175" cy="257175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brodatz1_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552156"/>
            <a:ext cx="257175" cy="257175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rodatz1_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552156"/>
            <a:ext cx="257175" cy="257175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531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icture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352" y="1740980"/>
            <a:ext cx="7418716" cy="4435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52891" y="2035834"/>
            <a:ext cx="1406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histogram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202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image vs Numerical image 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572" y="1690688"/>
            <a:ext cx="5021654" cy="5067203"/>
          </a:xfrm>
        </p:spPr>
      </p:pic>
    </p:spTree>
    <p:extLst>
      <p:ext uri="{BB962C8B-B14F-4D97-AF65-F5344CB8AC3E}">
        <p14:creationId xmlns:p14="http://schemas.microsoft.com/office/powerpoint/2010/main" val="2740302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Image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967" y="2147979"/>
            <a:ext cx="8915258" cy="3842784"/>
          </a:xfrm>
        </p:spPr>
      </p:pic>
    </p:spTree>
    <p:extLst>
      <p:ext uri="{BB962C8B-B14F-4D97-AF65-F5344CB8AC3E}">
        <p14:creationId xmlns:p14="http://schemas.microsoft.com/office/powerpoint/2010/main" val="3524810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Gray scale image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66" y="2097686"/>
            <a:ext cx="5608528" cy="373432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609" y="2097686"/>
            <a:ext cx="4866191" cy="39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69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Image – R G 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22" y="2290722"/>
            <a:ext cx="10772955" cy="2634961"/>
          </a:xfrm>
        </p:spPr>
      </p:pic>
    </p:spTree>
    <p:extLst>
      <p:ext uri="{BB962C8B-B14F-4D97-AF65-F5344CB8AC3E}">
        <p14:creationId xmlns:p14="http://schemas.microsoft.com/office/powerpoint/2010/main" val="2648195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a gray scale image formed?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20" y="2838092"/>
            <a:ext cx="10971480" cy="223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66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are matrices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70" y="2691442"/>
            <a:ext cx="11507712" cy="1622098"/>
          </a:xfrm>
        </p:spPr>
      </p:pic>
    </p:spTree>
    <p:extLst>
      <p:ext uri="{BB962C8B-B14F-4D97-AF65-F5344CB8AC3E}">
        <p14:creationId xmlns:p14="http://schemas.microsoft.com/office/powerpoint/2010/main" val="455260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image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   Low level analysis :</a:t>
            </a:r>
          </a:p>
          <a:p>
            <a:pPr marL="457200" lvl="1" indent="0">
              <a:buNone/>
            </a:pPr>
            <a:r>
              <a:rPr lang="en-US" dirty="0" smtClean="0"/>
              <a:t>	Edges, Corners, de-blurring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800" dirty="0" smtClean="0"/>
              <a:t>High level analysis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Detect objects, recognize people.</a:t>
            </a:r>
          </a:p>
        </p:txBody>
      </p:sp>
    </p:spTree>
    <p:extLst>
      <p:ext uri="{BB962C8B-B14F-4D97-AF65-F5344CB8AC3E}">
        <p14:creationId xmlns:p14="http://schemas.microsoft.com/office/powerpoint/2010/main" val="3062885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189</Words>
  <Application>Microsoft Office PowerPoint</Application>
  <PresentationFormat>Widescreen</PresentationFormat>
  <Paragraphs>52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Image Analysis</vt:lpstr>
      <vt:lpstr>Image Processing</vt:lpstr>
      <vt:lpstr>Natural image vs Numerical image ?</vt:lpstr>
      <vt:lpstr>Binary Image</vt:lpstr>
      <vt:lpstr>Gray scale image</vt:lpstr>
      <vt:lpstr>Color Image – R G B</vt:lpstr>
      <vt:lpstr>How is a gray scale image formed?</vt:lpstr>
      <vt:lpstr>Images are matrices</vt:lpstr>
      <vt:lpstr>In image analysis</vt:lpstr>
      <vt:lpstr>Edge/Contour Detection</vt:lpstr>
      <vt:lpstr>Edge detection</vt:lpstr>
      <vt:lpstr>PowerPoint Presentation</vt:lpstr>
      <vt:lpstr>Denoising</vt:lpstr>
      <vt:lpstr>PowerPoint Presentation</vt:lpstr>
      <vt:lpstr>PowerPoint Presentation</vt:lpstr>
      <vt:lpstr>Transitions/Visual Effects</vt:lpstr>
      <vt:lpstr>Compression using SVD</vt:lpstr>
      <vt:lpstr>PowerPoint Presentation</vt:lpstr>
      <vt:lpstr>PowerPoint Presentation</vt:lpstr>
      <vt:lpstr>Applications </vt:lpstr>
      <vt:lpstr>Object Recognition</vt:lpstr>
      <vt:lpstr>Feature Extraction</vt:lpstr>
      <vt:lpstr>Feature Extraction (contd.)</vt:lpstr>
      <vt:lpstr>PowerPoint Presentation</vt:lpstr>
      <vt:lpstr>PowerPoint Presentation</vt:lpstr>
      <vt:lpstr>PowerPoint Presentation</vt:lpstr>
      <vt:lpstr>Texture Recogniton</vt:lpstr>
      <vt:lpstr>Texture Recognition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Gait Analysis</dc:title>
  <dc:creator>Sanketh Vedula</dc:creator>
  <cp:lastModifiedBy>Sanketh Vedula</cp:lastModifiedBy>
  <cp:revision>21</cp:revision>
  <dcterms:created xsi:type="dcterms:W3CDTF">2016-01-12T15:39:04Z</dcterms:created>
  <dcterms:modified xsi:type="dcterms:W3CDTF">2016-01-13T02:38:17Z</dcterms:modified>
</cp:coreProperties>
</file>